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1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image1.jp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117FC1-04CA-B83D-4C1C-F07B1FE48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2917ADC-8690-8026-DC8C-636A5752F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E2D437-24D6-E8A9-C862-1941629DB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32574C-F794-69AC-64F2-BC8B60DCC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C0076C-3EFC-B41A-3FAE-2EF9FE976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1023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BA8ECC-EAB1-34A8-DC4D-C9B62A880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83F5F8A-866B-074D-386B-CC09C47DCB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C2F1BE-14AF-7A8C-1390-DF783AABC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EFF79C-D5AD-B074-AF35-47953786A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8CCA59-9EF7-FECD-70A4-C2DEB0A19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6854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D336AE2-EE58-677B-D0A5-F51CE5CC97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95F543C-CE33-AC63-469F-F8853D5415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21EC8C-683F-C5CA-E66B-C7A307F91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BBE31A-A932-69FD-D7F0-FA5772864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7E373B4-A5C9-E0D5-BBC6-BED9BE917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6095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0C53E9-49D7-D455-BB48-B6B8CA8EA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A71993-7FE2-042D-5AEA-95034328C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10BE74-91E9-952B-2AC9-3B0DDF0D3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18B32B-4244-F2FD-2AA6-E4B5242CB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664E26-1130-001B-005D-35CFF9A4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775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FDAF74-CDA2-7878-A4DD-A7AC80143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C0DC866-65D5-713D-9638-20F3DE392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A3997E-B456-59C6-0D4E-EC5B84580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1515ED-32B3-C409-F5C5-7F5F205F0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300EDF-190C-1964-B73D-798B7A0F7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3572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91BA96-8034-14E6-4C90-49E210944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5E81DD-432C-6762-38AB-F730DA74CF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F2CAA26-504B-E99B-FAAA-BAC3A9FFA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652D6B-AA18-D55B-8105-B7C776BAE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CDBFEAA-BC80-2DEE-F5EE-966F229EF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C3E8576-9E7E-E7CB-6DED-87E34F611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5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02DA53-B481-8F81-8A59-ADBF23DC1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A17FDF2-B1A7-63AF-C71F-B47BBEFB9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06287C8-D780-170C-850C-DEC692648C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A839C7-D5B9-45D4-A233-73F76F9990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56AB343-D431-C986-9626-C58C51C2BF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AF7907B-8CF7-5D1D-96E1-E5E8D7141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F3C1496-709A-268F-89AA-7DC29CFBA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A2D89BF-9863-345D-8A8B-DEFE459C4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9961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56BD62-0C73-F83E-FBAB-1528BBD88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416BCD1-D31F-9504-9412-A39E9921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61D5C70-A6FD-7AF4-C937-5A3AE347A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54697A7-6E0F-DA64-2928-F5F701F9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212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361A645-3353-B74C-E768-710BF281C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33441C7-7E0E-92D4-9920-2B681EE3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77E66DB-CE3C-93E5-A257-5D84E360D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711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4664FE-E8FC-7B1F-0D62-E3ED87F71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3A166C-4067-E476-07E6-C7265FA86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7C28F25-C99A-19FD-40BA-6B1F08FA3E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9B2F23A-428F-DCBF-A81C-E86EFB4EC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38F7D17-D8F4-E2BD-6F85-5B3336FC6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0DA8035-E67A-0C46-C90F-2B40841B1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3596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2D310D-373C-0A71-B45E-8B0AF7D82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FD09F02-B717-BF22-853F-2D37955167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5652C6E-96D4-3F23-B7EF-6B4673F52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34CE842-784D-911E-05C2-463032DDC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CB6756D-8FD5-D840-D7F7-38D84C398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51885C0-ECA3-ACD5-CB95-A3CA9EC33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2598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CCC5FE-7054-D933-B1BE-4F6BDE72D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7FD747-AB64-2AD7-C411-40B44E9B6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1162DB-AFEE-439D-5682-DCDA65FAA5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9C11A-745C-4059-A5DF-12A27BB507B7}" type="datetimeFigureOut">
              <a:rPr lang="ru-RU" smtClean="0"/>
              <a:t>19.11.2023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799CEF-D5CB-1258-6057-3D20C0F37B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1AF2D7-F543-79C3-6C46-7AA2F40D1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744AD-63FB-4A2B-95CB-B65F933C43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924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3EF1494-39DE-B33B-BF4E-246A748F3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381973" y="-1438220"/>
            <a:ext cx="12451882" cy="7488772"/>
          </a:xfrm>
          <a:prstGeom prst="mathMinus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D7E54D-7B84-EF06-5CC2-3EE1020C97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3933" y="202161"/>
            <a:ext cx="9144000" cy="2387600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200" b="1" kern="100" dirty="0">
                <a:solidFill>
                  <a:schemeClr val="bg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ru-RU" sz="3200" b="1" kern="1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ervice-</a:t>
            </a:r>
            <a:r>
              <a:rPr lang="en-US" sz="3200" b="1" kern="1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ru-RU" sz="3200" b="1" kern="1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riented </a:t>
            </a:r>
            <a:r>
              <a:rPr lang="en-US" sz="3200" b="1" kern="1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ru-RU" sz="3200" b="1" kern="1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FBB58F-5F25-1018-E5C4-38917CC46C7E}"/>
              </a:ext>
            </a:extLst>
          </p:cNvPr>
          <p:cNvSpPr txBox="1"/>
          <p:nvPr/>
        </p:nvSpPr>
        <p:spPr>
          <a:xfrm>
            <a:off x="8584707" y="6291192"/>
            <a:ext cx="3275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Автор: Копачински Ольга, 2ИП1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2B3DA7-1EA1-57A9-82DC-6AD2BE45CB72}"/>
              </a:ext>
            </a:extLst>
          </p:cNvPr>
          <p:cNvSpPr txBox="1"/>
          <p:nvPr/>
        </p:nvSpPr>
        <p:spPr>
          <a:xfrm>
            <a:off x="712510" y="284275"/>
            <a:ext cx="10594666" cy="1463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Государственное бюджетное профессиональное образовательное учреждение города Москвы "Московский автомобильно-дорожный колледж им. А.А. Николаева"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0564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F12D93-9DD1-528E-593C-CAEFD358D42E}"/>
              </a:ext>
            </a:extLst>
          </p:cNvPr>
          <p:cNvSpPr txBox="1"/>
          <p:nvPr/>
        </p:nvSpPr>
        <p:spPr>
          <a:xfrm>
            <a:off x="4831883" y="336884"/>
            <a:ext cx="4697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r>
              <a:rPr lang="ru-RU" dirty="0"/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9BD962-2F39-A7C4-A7CD-A85DB93A4151}"/>
              </a:ext>
            </a:extLst>
          </p:cNvPr>
          <p:cNvSpPr txBox="1"/>
          <p:nvPr/>
        </p:nvSpPr>
        <p:spPr>
          <a:xfrm>
            <a:off x="4610501" y="1997839"/>
            <a:ext cx="65163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i="1" dirty="0">
                <a:solidFill>
                  <a:schemeClr val="bg2"/>
                </a:solidFill>
              </a:rPr>
              <a:t>Что такое </a:t>
            </a:r>
            <a:r>
              <a:rPr lang="en-US" b="1" i="1" dirty="0">
                <a:solidFill>
                  <a:schemeClr val="bg2"/>
                </a:solidFill>
              </a:rPr>
              <a:t>SOA</a:t>
            </a:r>
            <a:endParaRPr lang="ru-RU" b="1" i="1" dirty="0">
              <a:solidFill>
                <a:schemeClr val="bg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800" b="1" i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Функции SOA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800" b="1" i="1" kern="1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Преимущества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i="1" kern="100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Проблемы и вызовы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800" b="1" i="1" kern="1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Примеры </a:t>
            </a:r>
            <a:r>
              <a:rPr lang="en-US" sz="1800" b="1" i="1" kern="1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SOA</a:t>
            </a:r>
            <a:endParaRPr lang="ru-RU" sz="1800" b="1" i="1" kern="1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i="1" kern="100" dirty="0">
                <a:solidFill>
                  <a:schemeClr val="bg2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Вывод</a:t>
            </a:r>
            <a:endParaRPr lang="ru-RU" b="1" i="1" dirty="0">
              <a:solidFill>
                <a:schemeClr val="bg2"/>
              </a:solidFill>
            </a:endParaRPr>
          </a:p>
          <a:p>
            <a:endParaRPr lang="ru-RU" dirty="0"/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320A586-A586-3EE2-DCAB-899CDAAFE71D}"/>
              </a:ext>
            </a:extLst>
          </p:cNvPr>
          <p:cNvCxnSpPr>
            <a:cxnSpLocks/>
          </p:cNvCxnSpPr>
          <p:nvPr/>
        </p:nvCxnSpPr>
        <p:spPr>
          <a:xfrm>
            <a:off x="4032985" y="1513573"/>
            <a:ext cx="0" cy="3445844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glow rad="101600">
              <a:schemeClr val="tx1">
                <a:alpha val="6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Звезда: 4 точки 7">
            <a:extLst>
              <a:ext uri="{FF2B5EF4-FFF2-40B4-BE49-F238E27FC236}">
                <a16:creationId xmlns:a16="http://schemas.microsoft.com/office/drawing/2014/main" id="{44480FF7-8792-4140-2CC6-693CF1B8F2F1}"/>
              </a:ext>
            </a:extLst>
          </p:cNvPr>
          <p:cNvSpPr/>
          <p:nvPr/>
        </p:nvSpPr>
        <p:spPr>
          <a:xfrm>
            <a:off x="2521819" y="2334723"/>
            <a:ext cx="365759" cy="350725"/>
          </a:xfrm>
          <a:prstGeom prst="star4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E825FC6-5678-B71F-9768-CB62A7A32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417" y="1246052"/>
            <a:ext cx="890093" cy="87180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6874C90-7586-D151-3366-EA434A59F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416" y="2685448"/>
            <a:ext cx="890093" cy="87180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27AB6FD-F2C2-DC67-BA67-9FB02066C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9651" y="3429000"/>
            <a:ext cx="890093" cy="87180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1A764B3-C554-9A41-8652-D3A979359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999" y="3864902"/>
            <a:ext cx="890093" cy="87180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33795E8-E615-65A0-8BEC-D864FF12C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4545" y="4608454"/>
            <a:ext cx="890093" cy="87180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32D3EA6-0FA3-E92D-D3AF-B27FE2D24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267" y="5091107"/>
            <a:ext cx="890093" cy="8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65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2ECEB0-24FD-B785-ECD4-084DCA1DBBB7}"/>
              </a:ext>
            </a:extLst>
          </p:cNvPr>
          <p:cNvSpPr txBox="1"/>
          <p:nvPr/>
        </p:nvSpPr>
        <p:spPr>
          <a:xfrm>
            <a:off x="3532472" y="394636"/>
            <a:ext cx="5005136" cy="661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Что такое </a:t>
            </a:r>
            <a:r>
              <a:rPr lang="en-US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SOA</a:t>
            </a:r>
            <a:endParaRPr lang="ru-RU" sz="28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4B5F4F-28CA-32F3-9F01-61F98E0E3AAC}"/>
              </a:ext>
            </a:extLst>
          </p:cNvPr>
          <p:cNvSpPr txBox="1"/>
          <p:nvPr/>
        </p:nvSpPr>
        <p:spPr>
          <a:xfrm>
            <a:off x="1376413" y="2271562"/>
            <a:ext cx="105300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SOA (англ. Service </a:t>
            </a:r>
            <a:r>
              <a:rPr lang="ru-RU" sz="1800" b="1" kern="100" dirty="0" err="1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Oriented</a:t>
            </a:r>
            <a:r>
              <a:rPr lang="ru-RU" sz="1800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Architecture) — это прикладная архитектура, в которой функции определены как независимые сервисы с вызываемыми интерфейсами. Обращение к этим сервисам в определенной последовательности позволяет реализовать тот или иной бизнес-процесс.</a:t>
            </a:r>
          </a:p>
          <a:p>
            <a:endParaRPr lang="ru-RU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8A3FC3F-0CBB-F774-1967-F3021E4E0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61" b="89841" l="5176" r="93750">
                        <a14:foregroundMark x1="5176" y1="46813" x2="5469" y2="54781"/>
                        <a14:foregroundMark x1="93262" y1="41833" x2="93750" y2="56972"/>
                        <a14:foregroundMark x1="93750" y1="56972" x2="93457" y2="57968"/>
                        <a14:foregroundMark x1="41211" y1="39442" x2="41602" y2="38845"/>
                        <a14:foregroundMark x1="45996" y1="34263" x2="45996" y2="34263"/>
                        <a14:foregroundMark x1="52832" y1="22112" x2="52832" y2="22112"/>
                        <a14:foregroundMark x1="59473" y1="22709" x2="59473" y2="22709"/>
                        <a14:foregroundMark x1="58398" y1="22112" x2="58398" y2="22112"/>
                        <a14:foregroundMark x1="41113" y1="22709" x2="41113" y2="22709"/>
                        <a14:foregroundMark x1="71680" y1="72112" x2="71680" y2="72112"/>
                        <a14:foregroundMark x1="78809" y1="57769" x2="78809" y2="57769"/>
                        <a14:foregroundMark x1="79688" y1="56972" x2="79688" y2="56972"/>
                        <a14:foregroundMark x1="79590" y1="57570" x2="79492" y2="58566"/>
                        <a14:foregroundMark x1="72656" y1="60359" x2="73730" y2="59960"/>
                        <a14:foregroundMark x1="74805" y1="56574" x2="74512" y2="57769"/>
                        <a14:foregroundMark x1="77832" y1="57570" x2="76953" y2="57171"/>
                        <a14:foregroundMark x1="75391" y1="57171" x2="76172" y2="57171"/>
                        <a14:foregroundMark x1="82715" y1="66335" x2="83301" y2="66733"/>
                        <a14:foregroundMark x1="83691" y1="65139" x2="84082" y2="64940"/>
                        <a14:foregroundMark x1="85059" y1="65139" x2="85156" y2="64143"/>
                        <a14:foregroundMark x1="19727" y1="11155" x2="20215" y2="11155"/>
                        <a14:foregroundMark x1="20898" y1="11155" x2="21484" y2="11155"/>
                        <a14:foregroundMark x1="18555" y1="11355" x2="18555" y2="11355"/>
                        <a14:backgroundMark x1="29004" y1="46414" x2="22461" y2="46215"/>
                        <a14:backgroundMark x1="39648" y1="63546" x2="46680" y2="65538"/>
                        <a14:backgroundMark x1="72949" y1="44422" x2="75000" y2="47012"/>
                        <a14:backgroundMark x1="63867" y1="27490" x2="62598" y2="26295"/>
                        <a14:backgroundMark x1="55273" y1="25299" x2="53613" y2="24900"/>
                        <a14:backgroundMark x1="33984" y1="27291" x2="36914" y2="27092"/>
                        <a14:backgroundMark x1="41309" y1="28287" x2="40723" y2="29283"/>
                        <a14:backgroundMark x1="47461" y1="23705" x2="47461" y2="23705"/>
                        <a14:backgroundMark x1="48828" y1="23307" x2="48828" y2="23307"/>
                        <a14:backgroundMark x1="38477" y1="23904" x2="38477" y2="23904"/>
                        <a14:backgroundMark x1="44141" y1="38446" x2="44141" y2="38446"/>
                        <a14:backgroundMark x1="42285" y1="23705" x2="42285" y2="23705"/>
                        <a14:backgroundMark x1="41797" y1="23705" x2="41797" y2="23705"/>
                        <a14:backgroundMark x1="41309" y1="23307" x2="41309" y2="23307"/>
                        <a14:backgroundMark x1="58008" y1="23307" x2="58008" y2="23307"/>
                        <a14:backgroundMark x1="58594" y1="23307" x2="58594" y2="23307"/>
                        <a14:backgroundMark x1="59961" y1="23705" x2="59961" y2="23705"/>
                        <a14:backgroundMark x1="42090" y1="47410" x2="49707" y2="49203"/>
                        <a14:backgroundMark x1="39453" y1="48805" x2="42676" y2="52191"/>
                        <a14:backgroundMark x1="50684" y1="48008" x2="56055" y2="48805"/>
                        <a14:backgroundMark x1="56055" y1="48805" x2="64258" y2="48606"/>
                        <a14:backgroundMark x1="59082" y1="31873" x2="59082" y2="31873"/>
                        <a14:backgroundMark x1="58984" y1="29681" x2="58984" y2="29681"/>
                        <a14:backgroundMark x1="72754" y1="44821" x2="75195" y2="45618"/>
                        <a14:backgroundMark x1="74023" y1="44223" x2="77441" y2="46414"/>
                        <a14:backgroundMark x1="58594" y1="41036" x2="60547" y2="420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770" y="3802128"/>
            <a:ext cx="5529631" cy="2710815"/>
          </a:xfrm>
          <a:prstGeom prst="rect">
            <a:avLst/>
          </a:prstGeom>
          <a:noFill/>
          <a:effectLst>
            <a:glow rad="101600">
              <a:schemeClr val="tx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7359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945CAE-8523-E4A0-AACD-7F670408DEA7}"/>
              </a:ext>
            </a:extLst>
          </p:cNvPr>
          <p:cNvSpPr txBox="1"/>
          <p:nvPr/>
        </p:nvSpPr>
        <p:spPr>
          <a:xfrm>
            <a:off x="4995511" y="481264"/>
            <a:ext cx="57847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Функции </a:t>
            </a:r>
            <a:r>
              <a:rPr lang="en-US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904F86-3B3E-44F4-7681-601243FA3F07}"/>
              </a:ext>
            </a:extLst>
          </p:cNvPr>
          <p:cNvSpPr txBox="1"/>
          <p:nvPr/>
        </p:nvSpPr>
        <p:spPr>
          <a:xfrm>
            <a:off x="279133" y="1459346"/>
            <a:ext cx="118005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ea typeface="Calibri" panose="020F0502020204030204" pitchFamily="34" charset="0"/>
              </a:rPr>
              <a:t>Разделение интерфейсов: </a:t>
            </a:r>
            <a:r>
              <a:rPr lang="ru-RU" sz="1800" i="1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Функции SOA разделены на отдельные слои, каждый из которых предоставляет определенный сервис.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800" i="1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</a:rPr>
              <a:t>Использование стандартизованных протоколов</a:t>
            </a:r>
            <a:r>
              <a:rPr lang="ru-RU" b="1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</a:rPr>
              <a:t>: </a:t>
            </a:r>
            <a:r>
              <a:rPr lang="ru-RU" i="1" dirty="0">
                <a:solidFill>
                  <a:schemeClr val="bg2"/>
                </a:solidFill>
                <a:latin typeface="Times New Roman" panose="02020603050405020304" pitchFamily="18" charset="0"/>
              </a:rPr>
              <a:t>Функции SOA используют стандартизованные протоколы для взаимодействия между слоями и клиентскими приложениями.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i="1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</a:rPr>
              <a:t>Управление сервисами: </a:t>
            </a:r>
            <a:r>
              <a:rPr lang="ru-RU" i="1" dirty="0">
                <a:solidFill>
                  <a:schemeClr val="bg2"/>
                </a:solidFill>
                <a:latin typeface="Times New Roman" panose="02020603050405020304" pitchFamily="18" charset="0"/>
              </a:rPr>
              <a:t>Функции SOA включают в себя механизмы управления сервисами, которые позволяют эффективно управлять и поддерживать функции SOA.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i="1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</a:rPr>
              <a:t>Разделение данных: </a:t>
            </a:r>
            <a:r>
              <a:rPr lang="ru-RU" i="1" dirty="0">
                <a:solidFill>
                  <a:schemeClr val="bg2"/>
                </a:solidFill>
                <a:latin typeface="Times New Roman" panose="02020603050405020304" pitchFamily="18" charset="0"/>
              </a:rPr>
              <a:t>Функции SOA предоставляют возможность разделения данных между различными слоями, что позволяет каждому слою работать со своей собственной копией данных и обеспечивает более гибкую архитектуру.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i="1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</a:rPr>
              <a:t>Гибкость: </a:t>
            </a:r>
            <a:r>
              <a:rPr lang="ru-RU" i="1" dirty="0">
                <a:solidFill>
                  <a:schemeClr val="bg2"/>
                </a:solidFill>
                <a:latin typeface="Times New Roman" panose="02020603050405020304" pitchFamily="18" charset="0"/>
              </a:rPr>
              <a:t>функции SOA позволяют независимую разработку и изменение сервисов без влияния на всю систему. </a:t>
            </a:r>
          </a:p>
          <a:p>
            <a:endParaRPr lang="ru-RU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3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29E0C16-C96B-B203-8E21-696C07858393}"/>
              </a:ext>
            </a:extLst>
          </p:cNvPr>
          <p:cNvSpPr txBox="1"/>
          <p:nvPr/>
        </p:nvSpPr>
        <p:spPr>
          <a:xfrm>
            <a:off x="4976261" y="423512"/>
            <a:ext cx="551527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Преимущества</a:t>
            </a:r>
            <a:r>
              <a:rPr lang="ru-RU" sz="1800" b="1" i="1" kern="100" dirty="0">
                <a:solidFill>
                  <a:schemeClr val="bg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3BD609-F917-83E4-943D-3CF7B3A17A92}"/>
              </a:ext>
            </a:extLst>
          </p:cNvPr>
          <p:cNvSpPr txBox="1"/>
          <p:nvPr/>
        </p:nvSpPr>
        <p:spPr>
          <a:xfrm>
            <a:off x="616017" y="1196178"/>
            <a:ext cx="1123268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Повышение гибкости и масштабируемости системы.</a:t>
            </a:r>
          </a:p>
          <a:p>
            <a:endParaRPr lang="ru-RU" b="1" u="sng" kern="100" dirty="0">
              <a:solidFill>
                <a:schemeClr val="bg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i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Благодаря модульной структуре и независимости сервисов, изменение или добавление новых компонентов становится проще и безопаснее.</a:t>
            </a:r>
            <a:br>
              <a:rPr lang="ru-RU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b="1" u="sng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Улучшенная интеграция и повторное использование.</a:t>
            </a:r>
          </a:p>
          <a:p>
            <a:endParaRPr lang="ru-RU" b="1" u="sng" kern="100" dirty="0">
              <a:solidFill>
                <a:schemeClr val="bg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b="1" i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Компоненты СОА могут быть многократно использованы в различных системах, что сокращает время разработки и снижает затраты на поддержку.</a:t>
            </a:r>
            <a:br>
              <a:rPr lang="ru-RU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Улучшенная коммуникация и координация.</a:t>
            </a:r>
          </a:p>
          <a:p>
            <a:endParaRPr lang="ru-RU" b="1" u="sng" kern="100" dirty="0">
              <a:solidFill>
                <a:schemeClr val="bg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b="1" i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СОА обеспечивает стандартизированные протоколы обмена данными, что упрощает взаимодействие между разными системами и организациями.</a:t>
            </a:r>
            <a:br>
              <a:rPr lang="ru-RU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Легкая адаптация к изменениям.</a:t>
            </a:r>
          </a:p>
          <a:p>
            <a:endParaRPr lang="ru-RU" b="1" u="sng" kern="100" dirty="0">
              <a:solidFill>
                <a:schemeClr val="bg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b="1" i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Благодаря модульной структуре, система на базе СОА может быстро адаптироваться к новым требованиям или изменениям в бизнес-процессах.</a:t>
            </a:r>
          </a:p>
        </p:txBody>
      </p:sp>
    </p:spTree>
    <p:extLst>
      <p:ext uri="{BB962C8B-B14F-4D97-AF65-F5344CB8AC3E}">
        <p14:creationId xmlns:p14="http://schemas.microsoft.com/office/powerpoint/2010/main" val="2463062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961D3B-D6ED-54D4-B223-A5296AB480B0}"/>
              </a:ext>
            </a:extLst>
          </p:cNvPr>
          <p:cNvSpPr txBox="1"/>
          <p:nvPr/>
        </p:nvSpPr>
        <p:spPr>
          <a:xfrm>
            <a:off x="4321743" y="413885"/>
            <a:ext cx="5794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 и вызовы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9CE79D-5808-3B3A-FF57-F4125B7E04BD}"/>
              </a:ext>
            </a:extLst>
          </p:cNvPr>
          <p:cNvSpPr txBox="1"/>
          <p:nvPr/>
        </p:nvSpPr>
        <p:spPr>
          <a:xfrm>
            <a:off x="1086050" y="1318661"/>
            <a:ext cx="1025090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Wingdings" panose="05000000000000000000" pitchFamily="2" charset="2"/>
              <a:buChar char="§"/>
            </a:pPr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Сложность управления сервисами:</a:t>
            </a:r>
          </a:p>
          <a:p>
            <a:endParaRPr lang="ru-RU" dirty="0">
              <a:solidFill>
                <a:schemeClr val="bg2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2"/>
                </a:solidFill>
              </a:rPr>
              <a:t> </a:t>
            </a:r>
            <a:r>
              <a:rPr lang="ru-RU" b="1" i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большим количеством сервисов может быть сложной задачей, требующей хорошо продуманной стратегии и инструментов для мониторинга и управления.</a:t>
            </a:r>
          </a:p>
          <a:p>
            <a:endParaRPr lang="ru-RU" dirty="0">
              <a:solidFill>
                <a:schemeClr val="bg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dirty="0">
                <a:solidFill>
                  <a:schemeClr val="bg2"/>
                </a:solidFill>
              </a:rPr>
              <a:t> </a:t>
            </a:r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Безопасность:</a:t>
            </a:r>
            <a:endParaRPr lang="ru-RU" dirty="0">
              <a:solidFill>
                <a:schemeClr val="bg2"/>
              </a:solidFill>
            </a:endParaRPr>
          </a:p>
          <a:p>
            <a:endParaRPr lang="ru-RU" b="1" u="sng" kern="100" dirty="0">
              <a:solidFill>
                <a:schemeClr val="bg2"/>
              </a:solidFill>
              <a:effectLst>
                <a:glow rad="101600">
                  <a:srgbClr val="9E1300">
                    <a:alpha val="60000"/>
                  </a:srgb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ru-RU" b="1" i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Взаимодействие между сервисами может ставить под угрозу безопасность системы, поэтому необходимо уделять внимание аутентификации, авторизации и шифрованию данных.</a:t>
            </a:r>
          </a:p>
          <a:p>
            <a:endParaRPr lang="ru-RU" dirty="0">
              <a:solidFill>
                <a:schemeClr val="bg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Версионирование и обратная совместимость:</a:t>
            </a:r>
          </a:p>
          <a:p>
            <a:endParaRPr lang="ru-RU" dirty="0">
              <a:solidFill>
                <a:schemeClr val="bg2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ru-RU" b="1" i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Изменение в одном сервисе может повлиять на другие сервисы, поэтому необходимо аккуратно планировать изменения и обеспечивать обратную совместимость.</a:t>
            </a:r>
          </a:p>
        </p:txBody>
      </p:sp>
    </p:spTree>
    <p:extLst>
      <p:ext uri="{BB962C8B-B14F-4D97-AF65-F5344CB8AC3E}">
        <p14:creationId xmlns:p14="http://schemas.microsoft.com/office/powerpoint/2010/main" val="869427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E5D20F8A-245B-2633-B844-E84CC6800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99" b="93907" l="10000" r="92266">
                        <a14:foregroundMark x1="11797" y1="39602" x2="12188" y2="45460"/>
                        <a14:foregroundMark x1="44063" y1="10545" x2="43516" y2="10662"/>
                        <a14:foregroundMark x1="48398" y1="8846" x2="46250" y2="7557"/>
                        <a14:foregroundMark x1="21914" y1="71295" x2="16680" y2="81547"/>
                        <a14:foregroundMark x1="22070" y1="82660" x2="23203" y2="80961"/>
                        <a14:foregroundMark x1="14141" y1="80844" x2="12461" y2="80141"/>
                        <a14:foregroundMark x1="20703" y1="89279" x2="18906" y2="87991"/>
                        <a14:foregroundMark x1="64688" y1="21617" x2="65898" y2="20621"/>
                        <a14:foregroundMark x1="62031" y1="22906" x2="61406" y2="22437"/>
                        <a14:foregroundMark x1="66367" y1="27065" x2="68867" y2="24019"/>
                        <a14:foregroundMark x1="72539" y1="16169" x2="78047" y2="16813"/>
                        <a14:foregroundMark x1="79258" y1="19801" x2="80469" y2="17516"/>
                        <a14:foregroundMark x1="84492" y1="34681" x2="87109" y2="37200"/>
                        <a14:foregroundMark x1="91328" y1="38899" x2="92266" y2="40305"/>
                        <a14:foregroundMark x1="87969" y1="69069" x2="87969" y2="68483"/>
                        <a14:foregroundMark x1="80938" y1="91916" x2="81328" y2="89807"/>
                        <a14:foregroundMark x1="80938" y1="93907" x2="80938" y2="93907"/>
                        <a14:foregroundMark x1="79922" y1="30053" x2="86484" y2="31576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brightnessContrast bright="-5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2808" y="4072394"/>
            <a:ext cx="4177765" cy="278560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90AB9CD4-BD86-8B5F-D704-0713A2120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352" b="98909" l="625" r="99583">
                        <a14:foregroundMark x1="12656" y1="16446" x2="20729" y2="33437"/>
                        <a14:foregroundMark x1="8906" y1="18239" x2="28333" y2="8106"/>
                        <a14:foregroundMark x1="28333" y1="8106" x2="50677" y2="13640"/>
                        <a14:foregroundMark x1="50677" y1="13640" x2="76979" y2="56976"/>
                        <a14:foregroundMark x1="61042" y1="10210" x2="56615" y2="7560"/>
                        <a14:foregroundMark x1="56615" y1="7560" x2="19219" y2="8730"/>
                        <a14:foregroundMark x1="19219" y1="8730" x2="5521" y2="14030"/>
                        <a14:foregroundMark x1="5521" y1="14030" x2="2969" y2="54871"/>
                        <a14:foregroundMark x1="3177" y1="65705" x2="46302" y2="94388"/>
                        <a14:foregroundMark x1="46302" y1="94388" x2="68229" y2="95791"/>
                        <a14:foregroundMark x1="68229" y1="95791" x2="70208" y2="89244"/>
                        <a14:foregroundMark x1="64063" y1="60327" x2="85833" y2="61341"/>
                        <a14:foregroundMark x1="85833" y1="61341" x2="86458" y2="61730"/>
                        <a14:foregroundMark x1="85729" y1="54482" x2="94063" y2="65394"/>
                        <a14:foregroundMark x1="69688" y1="62432" x2="63854" y2="69213"/>
                        <a14:foregroundMark x1="63854" y1="69213" x2="58958" y2="79189"/>
                        <a14:foregroundMark x1="58958" y1="79189" x2="58906" y2="79735"/>
                        <a14:foregroundMark x1="3906" y1="75058" x2="23229" y2="95323"/>
                        <a14:foregroundMark x1="3906" y1="90803" x2="729" y2="77085"/>
                        <a14:foregroundMark x1="729" y1="77085" x2="938" y2="76461"/>
                        <a14:foregroundMark x1="2917" y1="92518" x2="35990" y2="98129"/>
                        <a14:foregroundMark x1="35990" y1="98129" x2="32604" y2="90179"/>
                        <a14:foregroundMark x1="32604" y1="90179" x2="26667" y2="84879"/>
                        <a14:foregroundMark x1="26667" y1="84879" x2="24635" y2="84879"/>
                        <a14:foregroundMark x1="35990" y1="80125" x2="57031" y2="68044"/>
                        <a14:foregroundMark x1="59531" y1="52221" x2="61615" y2="50507"/>
                        <a14:foregroundMark x1="62083" y1="61185" x2="63854" y2="65004"/>
                        <a14:foregroundMark x1="58021" y1="62432" x2="56927" y2="53468"/>
                        <a14:foregroundMark x1="75781" y1="34918" x2="66771" y2="3507"/>
                        <a14:foregroundMark x1="77813" y1="64302" x2="86927" y2="73188"/>
                        <a14:foregroundMark x1="86927" y1="73188" x2="94844" y2="88075"/>
                        <a14:foregroundMark x1="94844" y1="88075" x2="95260" y2="91348"/>
                        <a14:foregroundMark x1="83750" y1="76461" x2="57760" y2="84178"/>
                        <a14:foregroundMark x1="72135" y1="75682" x2="73438" y2="66251"/>
                        <a14:foregroundMark x1="73438" y1="66251" x2="86406" y2="68200"/>
                        <a14:foregroundMark x1="86406" y1="68200" x2="96198" y2="77319"/>
                        <a14:foregroundMark x1="96198" y1="77319" x2="95000" y2="67966"/>
                        <a14:foregroundMark x1="95000" y1="67966" x2="82500" y2="56274"/>
                        <a14:foregroundMark x1="87135" y1="57989" x2="98750" y2="69369"/>
                        <a14:foregroundMark x1="99219" y1="80125" x2="98750" y2="80125"/>
                        <a14:foregroundMark x1="88802" y1="86204" x2="74271" y2="87841"/>
                        <a14:foregroundMark x1="74271" y1="87841" x2="74271" y2="87841"/>
                        <a14:foregroundMark x1="73438" y1="97116" x2="93750" y2="88542"/>
                        <a14:foregroundMark x1="82500" y1="84334" x2="77917" y2="84334"/>
                        <a14:foregroundMark x1="81094" y1="83087" x2="86354" y2="81528"/>
                        <a14:foregroundMark x1="67969" y1="96726" x2="60000" y2="98909"/>
                        <a14:foregroundMark x1="15937" y1="64692" x2="21302" y2="49649"/>
                        <a14:foregroundMark x1="25104" y1="30320" x2="23906" y2="39751"/>
                        <a14:foregroundMark x1="23906" y1="39751" x2="23906" y2="39751"/>
                        <a14:foregroundMark x1="18750" y1="68355" x2="13802" y2="66952"/>
                        <a14:foregroundMark x1="13802" y1="66952" x2="21094" y2="59236"/>
                        <a14:foregroundMark x1="86563" y1="98129" x2="95729" y2="95401"/>
                        <a14:foregroundMark x1="97135" y1="94310" x2="99583" y2="92751"/>
                        <a14:foregroundMark x1="15104" y1="55027" x2="11146" y2="57833"/>
                        <a14:backgroundMark x1="85990" y1="36945" x2="93594" y2="46142"/>
                      </a14:backgroundRemoval>
                    </a14:imgEffect>
                    <a14:imgEffect>
                      <a14:brightnessContrast bright="-40000" contras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9247" y="1889137"/>
            <a:ext cx="2419684" cy="1616865"/>
          </a:xfrm>
          <a:prstGeom prst="rect">
            <a:avLst/>
          </a:prstGeom>
          <a:noFill/>
          <a:effectLst>
            <a:outerShdw blurRad="50800" dist="50800" dir="5400000" sx="126000" sy="126000" algn="ctr" rotWithShape="0">
              <a:srgbClr val="000000">
                <a:alpha val="16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34A905B-0D4D-486C-D581-F2134787C41E}"/>
              </a:ext>
            </a:extLst>
          </p:cNvPr>
          <p:cNvSpPr txBox="1"/>
          <p:nvPr/>
        </p:nvSpPr>
        <p:spPr>
          <a:xfrm>
            <a:off x="4793381" y="471639"/>
            <a:ext cx="5342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Примеры </a:t>
            </a:r>
            <a:r>
              <a:rPr lang="en-US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50A5E0-8B60-5ECC-3B38-F197D762255C}"/>
              </a:ext>
            </a:extLst>
          </p:cNvPr>
          <p:cNvSpPr txBox="1"/>
          <p:nvPr/>
        </p:nvSpPr>
        <p:spPr>
          <a:xfrm>
            <a:off x="1155032" y="1992537"/>
            <a:ext cx="898037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- </a:t>
            </a:r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Интернет-магазины.</a:t>
            </a:r>
          </a:p>
          <a:p>
            <a:endParaRPr lang="ru-RU" b="1" u="sng" kern="100" dirty="0">
              <a:solidFill>
                <a:schemeClr val="bg2"/>
              </a:solidFill>
              <a:effectLst>
                <a:glow rad="101600">
                  <a:srgbClr val="9E1300">
                    <a:alpha val="60000"/>
                  </a:srgb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b="1" i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СОА позволяет интегрировать различные системы, такие как учетная запись клиента, система заказов, система доставки, для создания единой эффективной системы электронной коммерции.</a:t>
            </a:r>
          </a:p>
          <a:p>
            <a:endParaRPr lang="ru-RU" dirty="0">
              <a:solidFill>
                <a:schemeClr val="bg2"/>
              </a:solidFill>
            </a:endParaRPr>
          </a:p>
          <a:p>
            <a:r>
              <a:rPr lang="ru-RU" b="1" u="sng" kern="100" dirty="0">
                <a:solidFill>
                  <a:schemeClr val="bg2"/>
                </a:solidFill>
                <a:effectLst>
                  <a:glow rad="101600">
                    <a:srgbClr val="9E13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Банковские системы.</a:t>
            </a:r>
          </a:p>
          <a:p>
            <a:endParaRPr lang="ru-RU" b="1" u="sng" kern="100" dirty="0">
              <a:solidFill>
                <a:schemeClr val="bg2"/>
              </a:solidFill>
              <a:effectLst>
                <a:glow rad="101600">
                  <a:srgbClr val="9E1300">
                    <a:alpha val="60000"/>
                  </a:srgb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ru-RU" dirty="0">
                <a:solidFill>
                  <a:schemeClr val="bg2"/>
                </a:solidFill>
              </a:rPr>
              <a:t> </a:t>
            </a:r>
            <a:r>
              <a:rPr lang="ru-RU" b="1" i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СОА позволяет интегрировать различные модули, такие как системы учета клиентов, системы платежей и обработки транзакций, для создания надежной и безопасной банковской инфраструктуры.</a:t>
            </a:r>
          </a:p>
          <a:p>
            <a:endParaRPr lang="ru-RU" b="1" i="1" kern="100" dirty="0">
              <a:solidFill>
                <a:schemeClr val="bg2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712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B520A3-15AF-6CE8-4DE5-B06AE2EF5027}"/>
              </a:ext>
            </a:extLst>
          </p:cNvPr>
          <p:cNvSpPr txBox="1"/>
          <p:nvPr/>
        </p:nvSpPr>
        <p:spPr>
          <a:xfrm>
            <a:off x="5871411" y="391064"/>
            <a:ext cx="4283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D588D5-28CF-CE9E-D680-2C02F6885339}"/>
              </a:ext>
            </a:extLst>
          </p:cNvPr>
          <p:cNvSpPr txBox="1"/>
          <p:nvPr/>
        </p:nvSpPr>
        <p:spPr>
          <a:xfrm>
            <a:off x="1159018" y="1951672"/>
            <a:ext cx="95386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kern="100" dirty="0">
                <a:solidFill>
                  <a:schemeClr val="bg2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SOA требует хорошей архитектурной проработки и дизайна, чтобы гарантировать эффективное взаимодействие между сервисами. Реализация SOA также может потребовать внесения изменений внутри компании, включая обучение сотрудников и повышение уровня согласованности между отделами. Однако, для успешной реализации СОА необходимо тщательное планирование и управление сервисами.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C507FFC-CB4F-8C1A-20FC-F1909E881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6250" y1="44259" x2="31389" y2="44815"/>
                        <a14:foregroundMark x1="28750" y1="47778" x2="26250" y2="42963"/>
                        <a14:foregroundMark x1="25972" y1="42593" x2="29444" y2="38519"/>
                        <a14:foregroundMark x1="33889" y1="40370" x2="29861" y2="42778"/>
                        <a14:foregroundMark x1="51944" y1="26296" x2="47917" y2="24074"/>
                        <a14:foregroundMark x1="39028" y1="46111" x2="40000" y2="46481"/>
                        <a14:foregroundMark x1="51944" y1="37593" x2="50694" y2="38148"/>
                        <a14:foregroundMark x1="45139" y1="65370" x2="45833" y2="64630"/>
                        <a14:foregroundMark x1="45833" y1="52407" x2="45833" y2="52407"/>
                        <a14:foregroundMark x1="50000" y1="55370" x2="50000" y2="55370"/>
                        <a14:foregroundMark x1="54583" y1="53704" x2="54583" y2="53704"/>
                        <a14:backgroundMark x1="53194" y1="46667" x2="54583" y2="45926"/>
                        <a14:backgroundMark x1="50278" y1="52963" x2="50278" y2="52963"/>
                        <a14:backgroundMark x1="53611" y1="52407" x2="53611" y2="52407"/>
                      </a14:backgroundRemoval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665" y="3277252"/>
            <a:ext cx="5337158" cy="4002869"/>
          </a:xfrm>
          <a:prstGeom prst="rect">
            <a:avLst/>
          </a:prstGeom>
          <a:noFill/>
          <a:effectLst>
            <a:glow rad="101600">
              <a:schemeClr val="tx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2169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482</Words>
  <Application>Microsoft Office PowerPoint</Application>
  <PresentationFormat>Широкоэкранный</PresentationFormat>
  <Paragraphs>55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Wingdings</vt:lpstr>
      <vt:lpstr>Тема Office</vt:lpstr>
      <vt:lpstr>Service-Oriented Architecture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Service-Oriented Architecture</dc:title>
  <dc:creator>Olga</dc:creator>
  <cp:lastModifiedBy>Olga</cp:lastModifiedBy>
  <cp:revision>4</cp:revision>
  <dcterms:created xsi:type="dcterms:W3CDTF">2023-11-14T21:29:13Z</dcterms:created>
  <dcterms:modified xsi:type="dcterms:W3CDTF">2023-11-19T15:01:21Z</dcterms:modified>
</cp:coreProperties>
</file>

<file path=docProps/thumbnail.jpeg>
</file>